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64" r:id="rId3"/>
    <p:sldId id="311" r:id="rId4"/>
    <p:sldId id="263" r:id="rId5"/>
    <p:sldId id="312" r:id="rId6"/>
    <p:sldId id="313" r:id="rId7"/>
    <p:sldId id="314" r:id="rId8"/>
    <p:sldId id="315" r:id="rId9"/>
    <p:sldId id="316" r:id="rId10"/>
  </p:sldIdLst>
  <p:sldSz cx="9144000" cy="5143500" type="screen16x9"/>
  <p:notesSz cx="6858000" cy="9144000"/>
  <p:embeddedFontLst>
    <p:embeddedFont>
      <p:font typeface="Albert Sans" panose="020B0604020202020204" charset="0"/>
      <p:regular r:id="rId12"/>
      <p:bold r:id="rId13"/>
      <p:italic r:id="rId14"/>
      <p:boldItalic r:id="rId15"/>
    </p:embeddedFont>
    <p:embeddedFont>
      <p:font typeface="Alexandria Medium" panose="020B0604020202020204" charset="-78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C124D6-929B-425E-9F74-77CEB52F0F35}">
  <a:tblStyle styleId="{44C124D6-929B-425E-9F74-77CEB52F0F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C00B3E-B158-4538-A453-EF46C99E27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17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Hello everyone, my name is Shishir. In this project, I used PostgreSQL and QGIS to explore crime patterns across Dublin council’s administrative areas and examined the relationship between crime hotspots and nearby infrastructure.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story begins with a fundamental question: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What do crime patterns in Dublin look like, and what role does infrastructure play in these patterns?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answer this, I focused on three main questions: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Which regions experience the most crimes?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Are there spatial hotspots where crimes cluster?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What types of buildings or amenities are located near crime areas, and could they influence these patterns?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Using administrative boundaries, crime data, and building information, I conducted an end-to-end spatial analysis combining PostgreSQL queries and QGIS visualizations.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AFD8427D-0C86-FD19-999C-27A64973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C566A02C-35CD-69E9-634A-6E3C5E852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E7426017-E3B8-F426-6861-D274129928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analysis leveraged three datasets: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Crime Data: Detailed crime records with geospatial coordinates.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Administrative Boundaries: Region-level divisions in Dublin.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Building Data: Locations of schools, hospitals, pubs, and other amenities sourced from OpenStreetMap.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After preprocessing, all data was standardized to the same coordinate reference system, EPSG 4326, to ensure accuracy in spatial joins and queries.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47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start, I mapped Dublin’s administrative boundaries. This includes regions within Dublin like North west, North central.. as well as Dublin Council areas like South Dublin and Fingal.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step provided a foundation for showcasing crime statistics regionally, highlighting the spatial context for the rest of the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95E2878D-4762-3413-163C-29D8229B7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>
            <a:extLst>
              <a:ext uri="{FF2B5EF4-FFF2-40B4-BE49-F238E27FC236}">
                <a16:creationId xmlns:a16="http://schemas.microsoft.com/office/drawing/2014/main" id="{09CABD62-CFCF-30E3-AD22-4CB03744A5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>
            <a:extLst>
              <a:ext uri="{FF2B5EF4-FFF2-40B4-BE49-F238E27FC236}">
                <a16:creationId xmlns:a16="http://schemas.microsoft.com/office/drawing/2014/main" id="{A1C8A099-F791-91F2-4238-12EC827E9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Next, I created a choropleth map to visualize crime distribution.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results showed a stark contrast: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Dublin City Council reported 548 crimes, dominating the map.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In comparison, other regions like Fingal and South Dublin reported fewer than 20 crimes each.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disparity stresses upon the concentration of crime in Dublin, which is likely linked to population density and urban activity.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65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631BF98D-0008-2D97-796E-CFCC9A77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>
            <a:extLst>
              <a:ext uri="{FF2B5EF4-FFF2-40B4-BE49-F238E27FC236}">
                <a16:creationId xmlns:a16="http://schemas.microsoft.com/office/drawing/2014/main" id="{DB9B2A9B-6D68-54C9-366A-A24D5B3D2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>
            <a:extLst>
              <a:ext uri="{FF2B5EF4-FFF2-40B4-BE49-F238E27FC236}">
                <a16:creationId xmlns:a16="http://schemas.microsoft.com/office/drawing/2014/main" id="{0EF9A467-5D5D-8F3A-55EB-57633A665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Using the crime coordinates, I generated a heatmap to highlight dense clusters of activity.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heatmap revealed: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Central Dublin consistently emerges as a hotspot.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This reinforces the choropleth findings, with central areas experiencing the heaviest activity.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750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EF633B18-5AA4-2A7A-1BD3-E3C4E287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>
            <a:extLst>
              <a:ext uri="{FF2B5EF4-FFF2-40B4-BE49-F238E27FC236}">
                <a16:creationId xmlns:a16="http://schemas.microsoft.com/office/drawing/2014/main" id="{CB7465AB-D446-B60D-5A49-84C9A3CC83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>
            <a:extLst>
              <a:ext uri="{FF2B5EF4-FFF2-40B4-BE49-F238E27FC236}">
                <a16:creationId xmlns:a16="http://schemas.microsoft.com/office/drawing/2014/main" id="{763740A8-B754-E35A-5F81-7C9A73A65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delve deeper, I performed a buffer analysis, creating 500-meter zones around crime locations to </a:t>
            </a:r>
            <a:r>
              <a:rPr lang="en-GB" dirty="0" err="1"/>
              <a:t>analyze</a:t>
            </a:r>
            <a:r>
              <a:rPr lang="en-GB" dirty="0"/>
              <a:t> nearby buildings.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Key steps included: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Joining buildings and crime data in PostgreSQL using </a:t>
            </a:r>
            <a:r>
              <a:rPr lang="en-GB" dirty="0" err="1"/>
              <a:t>ST_Buffer</a:t>
            </a:r>
            <a:r>
              <a:rPr lang="en-GB" dirty="0"/>
              <a:t> and </a:t>
            </a:r>
            <a:r>
              <a:rPr lang="en-GB" dirty="0" err="1"/>
              <a:t>ST_Intersects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Assigning unique symbols to buildings like hospitals, schools, pubs, and casinos for clear visualization.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Insights: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Many crime hotspots were within close proximity to pubs, bars, and casinos, suggesting a possible relationship with nightlife activity.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Schools and hospitals were also present in buffer zones, raising questions about safety near sensitive locations.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21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B157025A-EF70-6570-2BE0-759B394BD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3D67C258-F627-4BC2-DF76-059EB2D1F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BE9F7C0F-C46E-D842-6533-56AAC7030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 are some of the core PostgreSQL queries I used to generate insights: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307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F62CE354-C214-3376-50AE-18044E2E8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C92CAE95-D9C3-2F40-A4B8-38C743C55C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3582B05B-2D8E-9450-343E-FA15984B79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summarize the findings: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Dublin City Council is the clear </a:t>
            </a:r>
            <a:r>
              <a:rPr lang="en-GB" dirty="0" err="1"/>
              <a:t>epicenter</a:t>
            </a:r>
            <a:r>
              <a:rPr lang="en-GB" dirty="0"/>
              <a:t> of crime, necessitating resource prioritization.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Heatmaps confirm clustering in central areas, aligning with urban density.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Buffer analysis points to a potential correlation between nightlife-related amenities and crime activity.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insights could guide law enforcement and urban planners in targeting specific areas for intervention.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63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174697" t="-83399" r="177064" b="4163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5" r:id="rId4"/>
    <p:sldLayoutId id="2147483676" r:id="rId5"/>
    <p:sldLayoutId id="214748367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711600" y="2087779"/>
            <a:ext cx="6274416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Crimes in Dublin Council</a:t>
            </a:r>
            <a:endParaRPr sz="6000"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Shishir Ashoka Chandra </a:t>
            </a:r>
            <a:r>
              <a:rPr lang="en-GB" dirty="0" err="1"/>
              <a:t>Mouli</a:t>
            </a:r>
            <a:r>
              <a:rPr lang="en-GB" dirty="0"/>
              <a:t> - </a:t>
            </a:r>
            <a:r>
              <a:rPr lang="en-GB" b="1" dirty="0"/>
              <a:t>24250416</a:t>
            </a:r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91;p35">
            <a:extLst>
              <a:ext uri="{FF2B5EF4-FFF2-40B4-BE49-F238E27FC236}">
                <a16:creationId xmlns:a16="http://schemas.microsoft.com/office/drawing/2014/main" id="{B01A883F-94D7-CBC7-6478-E1F1BB32FEE7}"/>
              </a:ext>
            </a:extLst>
          </p:cNvPr>
          <p:cNvSpPr txBox="1">
            <a:spLocks/>
          </p:cNvSpPr>
          <p:nvPr/>
        </p:nvSpPr>
        <p:spPr>
          <a:xfrm>
            <a:off x="711600" y="3822859"/>
            <a:ext cx="5872080" cy="59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Spatial analysis of Crime Patterns and Infrastructure Influence using PostgreSQL and QGIS</a:t>
            </a:r>
            <a:endParaRPr lang="en-GB" b="1" dirty="0"/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2DEDC772-9668-9FC0-4841-BED366380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2"/>
    </mc:Choice>
    <mc:Fallback>
      <p:transition spd="slow" advTm="20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subTitle" idx="1"/>
          </p:nvPr>
        </p:nvSpPr>
        <p:spPr>
          <a:xfrm>
            <a:off x="715100" y="1600213"/>
            <a:ext cx="5930100" cy="3008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Objective</a:t>
            </a:r>
            <a:r>
              <a:rPr lang="en-GB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1" indent="0" algn="l"/>
            <a:r>
              <a:rPr lang="en-GB" dirty="0"/>
              <a:t>Analyse crime data across Dublin Council’s administrative regions and explore relationships between crime hotspots and nearby infrastructure.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Tools and methods: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dirty="0"/>
              <a:t>PostgreSQL for spatial queries and data aggregation.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dirty="0"/>
              <a:t>QGIS for visualization and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Key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685800" lvl="1" indent="-228600" algn="l">
              <a:buFont typeface="+mj-lt"/>
              <a:buAutoNum type="arabicPeriod"/>
            </a:pPr>
            <a:r>
              <a:rPr lang="en-GB" dirty="0"/>
              <a:t>Which regions have the highest crime counts?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dirty="0"/>
              <a:t>Are there spatial patterns in crime occurrences?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dirty="0"/>
              <a:t>How does proximity to amenities (e.g., pubs, hospitals) relate to crime?</a:t>
            </a:r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Introduction</a:t>
            </a:r>
            <a:endParaRPr sz="4800" dirty="0"/>
          </a:p>
        </p:txBody>
      </p:sp>
      <p:pic>
        <p:nvPicPr>
          <p:cNvPr id="38" name="Video 37">
            <a:hlinkClick r:id="" action="ppaction://media"/>
            <a:extLst>
              <a:ext uri="{FF2B5EF4-FFF2-40B4-BE49-F238E27FC236}">
                <a16:creationId xmlns:a16="http://schemas.microsoft.com/office/drawing/2014/main" id="{22516B12-9EE6-056B-10D0-4314C3A3E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30"/>
    </mc:Choice>
    <mc:Fallback>
      <p:transition spd="slow" advTm="53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05A41C4C-3F1E-635D-37A2-A03D9DF90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>
            <a:extLst>
              <a:ext uri="{FF2B5EF4-FFF2-40B4-BE49-F238E27FC236}">
                <a16:creationId xmlns:a16="http://schemas.microsoft.com/office/drawing/2014/main" id="{80F8DD74-3562-66E1-EB2A-FE6C277187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600213"/>
            <a:ext cx="5930100" cy="3008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Crime Data</a:t>
            </a:r>
          </a:p>
          <a:p>
            <a:pPr marL="457200" lvl="1" indent="0" algn="l"/>
            <a:endParaRPr lang="en-GB" dirty="0"/>
          </a:p>
          <a:p>
            <a:pPr marL="457200" lvl="1" indent="0" algn="l"/>
            <a:r>
              <a:rPr lang="en-GB" dirty="0"/>
              <a:t>Dataset: Sourced from ACLED (Armed Conflict Location and Event Data)</a:t>
            </a:r>
          </a:p>
          <a:p>
            <a:pPr marL="457200" lvl="1" indent="0" algn="l"/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Administrative Boundaries and Buildings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1" indent="0" algn="l"/>
            <a:r>
              <a:rPr lang="en-GB" dirty="0"/>
              <a:t>Dublin councils and subdivisions from Overpass Turbo (</a:t>
            </a:r>
            <a:r>
              <a:rPr lang="en-GB" dirty="0" err="1"/>
              <a:t>GeoJSON</a:t>
            </a:r>
            <a:r>
              <a:rPr lang="en-GB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Preprocessing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dirty="0"/>
              <a:t>All layers converted to SRID 4326 for consistency.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dirty="0"/>
              <a:t>Buffer and spatial joins in PostgreSQL.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dirty="0"/>
              <a:t>Views from PostgreSQL to visual data in QGIS</a:t>
            </a:r>
          </a:p>
        </p:txBody>
      </p:sp>
      <p:sp>
        <p:nvSpPr>
          <p:cNvPr id="264" name="Google Shape;264;p43">
            <a:extLst>
              <a:ext uri="{FF2B5EF4-FFF2-40B4-BE49-F238E27FC236}">
                <a16:creationId xmlns:a16="http://schemas.microsoft.com/office/drawing/2014/main" id="{3B7364E7-0F85-5E23-215E-154EA1280F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Data Overview</a:t>
            </a:r>
            <a:endParaRPr sz="4800" dirty="0"/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0A751429-B428-CDD8-D864-7C560E5036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491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82"/>
    </mc:Choice>
    <mc:Fallback>
      <p:transition spd="slow" advTm="42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Administrative Boundaries</a:t>
            </a:r>
            <a:endParaRPr lang="en-IN" dirty="0"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Map shows the administrative boundaries of Dublin Council (Dublin City Council, Fingal, South Dublin, Dun Laoghaire-</a:t>
            </a:r>
            <a:r>
              <a:rPr lang="en-GB" dirty="0" err="1"/>
              <a:t>Rathdown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171450" indent="-171450"/>
            <a:r>
              <a:rPr lang="en-GB" dirty="0"/>
              <a:t>Provides the base layer for analysis.</a:t>
            </a:r>
          </a:p>
          <a:p>
            <a:pPr marL="171450" indent="-171450"/>
            <a:r>
              <a:rPr lang="en-GB" dirty="0"/>
              <a:t>Unified boundaries using </a:t>
            </a:r>
            <a:r>
              <a:rPr lang="en-GB" dirty="0" err="1"/>
              <a:t>GeoJSON</a:t>
            </a:r>
            <a:r>
              <a:rPr lang="en-GB" dirty="0"/>
              <a:t> merging.</a:t>
            </a:r>
          </a:p>
          <a:p>
            <a:pPr marL="171450" indent="-171450"/>
            <a:r>
              <a:rPr lang="en-GB" dirty="0"/>
              <a:t>Regions are key for aggregating crime statistics.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6651E9A-5757-07CE-84A2-9585B959504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0495" t="1" r="25700" b="-1"/>
          <a:stretch/>
        </p:blipFill>
        <p:spPr>
          <a:xfrm>
            <a:off x="4510735" y="7390"/>
            <a:ext cx="4640755" cy="51435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81"/>
    </mc:Choice>
    <mc:Fallback>
      <p:transition spd="slow" advTm="333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3401FE3A-C1C9-D476-87F0-AEA548386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>
            <a:extLst>
              <a:ext uri="{FF2B5EF4-FFF2-40B4-BE49-F238E27FC236}">
                <a16:creationId xmlns:a16="http://schemas.microsoft.com/office/drawing/2014/main" id="{E59B9C9A-50F3-1282-3D51-1CBA11EE40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Crime Statistics by Region</a:t>
            </a:r>
          </a:p>
        </p:txBody>
      </p:sp>
      <p:sp>
        <p:nvSpPr>
          <p:cNvPr id="257" name="Google Shape;257;p42">
            <a:extLst>
              <a:ext uri="{FF2B5EF4-FFF2-40B4-BE49-F238E27FC236}">
                <a16:creationId xmlns:a16="http://schemas.microsoft.com/office/drawing/2014/main" id="{692E9DEE-21B3-E072-A2AE-477ABC5CB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100" y="1636299"/>
            <a:ext cx="3856800" cy="2832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Choropleth map of crime counts for each region.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High-level view of crime distribution:</a:t>
            </a:r>
          </a:p>
          <a:p>
            <a:pPr marL="0" indent="0">
              <a:buNone/>
            </a:pPr>
            <a:endParaRPr lang="en-GB" dirty="0"/>
          </a:p>
          <a:p>
            <a:pPr marL="171450" indent="-171450"/>
            <a:r>
              <a:rPr lang="en-GB" dirty="0"/>
              <a:t>Dublin City Council: 548 incidents.</a:t>
            </a:r>
          </a:p>
          <a:p>
            <a:pPr marL="171450" indent="-171450"/>
            <a:r>
              <a:rPr lang="en-GB" dirty="0"/>
              <a:t>Fingal: 20 incidents.</a:t>
            </a:r>
          </a:p>
          <a:p>
            <a:pPr marL="171450" indent="-171450"/>
            <a:r>
              <a:rPr lang="en-GB" dirty="0"/>
              <a:t>South Dublin: 10 incidents.</a:t>
            </a:r>
          </a:p>
          <a:p>
            <a:pPr marL="171450" indent="-171450"/>
            <a:r>
              <a:rPr lang="en-GB" dirty="0"/>
              <a:t>Dun Laoghaire-</a:t>
            </a:r>
            <a:r>
              <a:rPr lang="en-GB" dirty="0" err="1"/>
              <a:t>Rathdown</a:t>
            </a:r>
            <a:r>
              <a:rPr lang="en-GB" dirty="0"/>
              <a:t>: 15 incidents.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Insights: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Significant crime disparity between regions.</a:t>
            </a:r>
          </a:p>
          <a:p>
            <a:pPr marL="0" indent="0">
              <a:buNone/>
            </a:pPr>
            <a:r>
              <a:rPr lang="en-GB" dirty="0"/>
              <a:t>Central regions (Dublin City Council) need more attention.</a:t>
            </a:r>
          </a:p>
        </p:txBody>
      </p:sp>
      <p:pic>
        <p:nvPicPr>
          <p:cNvPr id="6" name="Picture Placeholder 5" descr="A map of the united kingdom&#10;&#10;Description automatically generated">
            <a:extLst>
              <a:ext uri="{FF2B5EF4-FFF2-40B4-BE49-F238E27FC236}">
                <a16:creationId xmlns:a16="http://schemas.microsoft.com/office/drawing/2014/main" id="{EB9DDAD9-DD77-5C45-3005-02B02A1DABC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0273" t="1" r="23805" b="-1"/>
          <a:stretch/>
        </p:blipFill>
        <p:spPr>
          <a:xfrm>
            <a:off x="4349363" y="75"/>
            <a:ext cx="4794812" cy="5143500"/>
          </a:xfrm>
        </p:spPr>
      </p:pic>
    </p:spTree>
    <p:extLst>
      <p:ext uri="{BB962C8B-B14F-4D97-AF65-F5344CB8AC3E}">
        <p14:creationId xmlns:p14="http://schemas.microsoft.com/office/powerpoint/2010/main" val="72166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67"/>
    </mc:Choice>
    <mc:Fallback>
      <p:transition spd="slow" advTm="308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56E9605F-C657-D020-A129-932062B8D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>
            <a:extLst>
              <a:ext uri="{FF2B5EF4-FFF2-40B4-BE49-F238E27FC236}">
                <a16:creationId xmlns:a16="http://schemas.microsoft.com/office/drawing/2014/main" id="{5CC6C730-153B-D65E-9163-9796229CF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Heatmap of Crime Incidents</a:t>
            </a:r>
          </a:p>
        </p:txBody>
      </p:sp>
      <p:sp>
        <p:nvSpPr>
          <p:cNvPr id="257" name="Google Shape;257;p42">
            <a:extLst>
              <a:ext uri="{FF2B5EF4-FFF2-40B4-BE49-F238E27FC236}">
                <a16:creationId xmlns:a16="http://schemas.microsoft.com/office/drawing/2014/main" id="{74DD0617-42FC-949D-1082-5CEAE0021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099" y="1636299"/>
            <a:ext cx="3634263" cy="2832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GB" dirty="0"/>
              <a:t>Highlights hotspots in central Dublin.</a:t>
            </a:r>
          </a:p>
          <a:p>
            <a:pPr marL="171450" indent="-171450"/>
            <a:r>
              <a:rPr lang="en-GB" dirty="0"/>
              <a:t>Created by clustering overlapping points using PostgreSQL and adding more weights to any crime that was not a peaceful protest using Attribute table in QGIS.</a:t>
            </a:r>
          </a:p>
          <a:p>
            <a:pPr marL="171450" indent="-171450"/>
            <a:endParaRPr lang="en-GB" dirty="0"/>
          </a:p>
          <a:p>
            <a:pPr marL="0" indent="0">
              <a:buNone/>
            </a:pPr>
            <a:r>
              <a:rPr lang="en-GB" b="1" dirty="0"/>
              <a:t>Insights:</a:t>
            </a:r>
          </a:p>
          <a:p>
            <a:pPr marL="171450" indent="-171450"/>
            <a:r>
              <a:rPr lang="en-GB" dirty="0"/>
              <a:t>Dense areas near Dublin city centre suggest urban activity and crowding.</a:t>
            </a:r>
          </a:p>
        </p:txBody>
      </p:sp>
      <p:pic>
        <p:nvPicPr>
          <p:cNvPr id="5" name="Picture Placeholder 4" descr="A map with red spots&#10;&#10;Description automatically generated">
            <a:extLst>
              <a:ext uri="{FF2B5EF4-FFF2-40B4-BE49-F238E27FC236}">
                <a16:creationId xmlns:a16="http://schemas.microsoft.com/office/drawing/2014/main" id="{15AC5B78-DDC4-9800-AF51-E8AAD909ED8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2516" t="1" r="11561" b="-1"/>
          <a:stretch/>
        </p:blipFill>
        <p:spPr>
          <a:xfrm>
            <a:off x="4349362" y="75"/>
            <a:ext cx="4794813" cy="5143500"/>
          </a:xfrm>
        </p:spPr>
      </p:pic>
    </p:spTree>
    <p:extLst>
      <p:ext uri="{BB962C8B-B14F-4D97-AF65-F5344CB8AC3E}">
        <p14:creationId xmlns:p14="http://schemas.microsoft.com/office/powerpoint/2010/main" val="162807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52"/>
    </mc:Choice>
    <mc:Fallback>
      <p:transition spd="slow" advTm="358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0FD80968-3BE9-2B6D-E5C6-1125C3B0D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>
            <a:extLst>
              <a:ext uri="{FF2B5EF4-FFF2-40B4-BE49-F238E27FC236}">
                <a16:creationId xmlns:a16="http://schemas.microsoft.com/office/drawing/2014/main" id="{9E487129-DBB0-20A6-6270-36E0B1A22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Buffer Analysis of Crime and Buildings</a:t>
            </a:r>
            <a:endParaRPr lang="en-IN" dirty="0"/>
          </a:p>
        </p:txBody>
      </p:sp>
      <p:sp>
        <p:nvSpPr>
          <p:cNvPr id="257" name="Google Shape;257;p42">
            <a:extLst>
              <a:ext uri="{FF2B5EF4-FFF2-40B4-BE49-F238E27FC236}">
                <a16:creationId xmlns:a16="http://schemas.microsoft.com/office/drawing/2014/main" id="{33EA2D19-2A25-AA59-E5C2-34215A9678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099" y="1636299"/>
            <a:ext cx="3634263" cy="3086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GB" dirty="0"/>
              <a:t>Map with 500m buffers around crime points, buildings overlaid with SVG markers.</a:t>
            </a:r>
          </a:p>
          <a:p>
            <a:pPr marL="171450" indent="-171450"/>
            <a:endParaRPr lang="en-GB" dirty="0"/>
          </a:p>
          <a:p>
            <a:pPr marL="0" indent="0">
              <a:buNone/>
            </a:pPr>
            <a:r>
              <a:rPr lang="en-GB" b="1" dirty="0"/>
              <a:t>Methodology:</a:t>
            </a:r>
          </a:p>
          <a:p>
            <a:pPr marL="0" indent="0">
              <a:buNone/>
            </a:pPr>
            <a:endParaRPr lang="en-GB" dirty="0"/>
          </a:p>
          <a:p>
            <a:pPr marL="171450" indent="-171450"/>
            <a:r>
              <a:rPr lang="en-GB" dirty="0"/>
              <a:t>Used </a:t>
            </a:r>
            <a:r>
              <a:rPr lang="en-GB" dirty="0" err="1"/>
              <a:t>ST_Buffer</a:t>
            </a:r>
            <a:r>
              <a:rPr lang="en-GB" dirty="0"/>
              <a:t> and </a:t>
            </a:r>
            <a:r>
              <a:rPr lang="en-GB" dirty="0" err="1"/>
              <a:t>ST_Intersects</a:t>
            </a:r>
            <a:r>
              <a:rPr lang="en-GB" dirty="0"/>
              <a:t> to </a:t>
            </a:r>
            <a:r>
              <a:rPr lang="en-GB" dirty="0" err="1"/>
              <a:t>analyze</a:t>
            </a:r>
            <a:r>
              <a:rPr lang="en-GB" dirty="0"/>
              <a:t> buildings near crimes.</a:t>
            </a:r>
          </a:p>
          <a:p>
            <a:pPr marL="171450" indent="-171450"/>
            <a:r>
              <a:rPr lang="en-GB" dirty="0"/>
              <a:t>Categorized buildings with distinct markers (e.g., + for hospitals, school icons).</a:t>
            </a:r>
          </a:p>
          <a:p>
            <a:pPr marL="171450" indent="-171450"/>
            <a:endParaRPr lang="en-GB" dirty="0"/>
          </a:p>
          <a:p>
            <a:pPr marL="0" indent="0">
              <a:buNone/>
            </a:pPr>
            <a:r>
              <a:rPr lang="en-GB" b="1" dirty="0"/>
              <a:t>Key Findings:</a:t>
            </a:r>
          </a:p>
          <a:p>
            <a:pPr marL="0" indent="0">
              <a:buNone/>
            </a:pPr>
            <a:endParaRPr lang="en-GB" b="1" dirty="0"/>
          </a:p>
          <a:p>
            <a:pPr marL="171450" indent="-171450"/>
            <a:r>
              <a:rPr lang="en-GB" dirty="0"/>
              <a:t>Proximity to pubs and casinos correlates with some hotspots.</a:t>
            </a:r>
          </a:p>
          <a:p>
            <a:pPr marL="171450" indent="-171450"/>
            <a:r>
              <a:rPr lang="en-GB" dirty="0"/>
              <a:t>Schools, colleges and universities are often within crime buffers.</a:t>
            </a:r>
          </a:p>
        </p:txBody>
      </p:sp>
      <p:pic>
        <p:nvPicPr>
          <p:cNvPr id="6" name="Picture Placeholder 5" descr="A map of a city&#10;&#10;Description automatically generated">
            <a:extLst>
              <a:ext uri="{FF2B5EF4-FFF2-40B4-BE49-F238E27FC236}">
                <a16:creationId xmlns:a16="http://schemas.microsoft.com/office/drawing/2014/main" id="{27516B5C-F73E-9180-D47B-6C0676CD5D6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6428" r="264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864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28"/>
    </mc:Choice>
    <mc:Fallback>
      <p:transition spd="slow" advTm="4592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87B56B79-CCAB-ADD9-8476-A6EF727B7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>
            <a:extLst>
              <a:ext uri="{FF2B5EF4-FFF2-40B4-BE49-F238E27FC236}">
                <a16:creationId xmlns:a16="http://schemas.microsoft.com/office/drawing/2014/main" id="{159414CC-DDAD-7056-7439-117F149D40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600213"/>
            <a:ext cx="5930100" cy="3008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Examples of Queries: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Choropleth:</a:t>
            </a:r>
            <a:r>
              <a:rPr lang="en-GB" dirty="0"/>
              <a:t> SELECT </a:t>
            </a:r>
            <a:r>
              <a:rPr lang="en-GB" dirty="0" err="1"/>
              <a:t>region_name</a:t>
            </a:r>
            <a:r>
              <a:rPr lang="en-GB" dirty="0"/>
              <a:t>, COUNT(*) AS </a:t>
            </a:r>
            <a:r>
              <a:rPr lang="en-GB" dirty="0" err="1"/>
              <a:t>crime_count</a:t>
            </a:r>
            <a:r>
              <a:rPr lang="en-GB" dirty="0"/>
              <a:t> FROM </a:t>
            </a:r>
            <a:r>
              <a:rPr lang="en-GB" dirty="0" err="1"/>
              <a:t>dublin_crime</a:t>
            </a:r>
            <a:r>
              <a:rPr lang="en-GB" dirty="0"/>
              <a:t> GROUP BY </a:t>
            </a:r>
            <a:r>
              <a:rPr lang="en-GB" dirty="0" err="1"/>
              <a:t>region_name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Heatmap:</a:t>
            </a:r>
            <a:r>
              <a:rPr lang="en-GB" dirty="0"/>
              <a:t> SELECT </a:t>
            </a:r>
            <a:r>
              <a:rPr lang="en-GB" dirty="0" err="1"/>
              <a:t>geom</a:t>
            </a:r>
            <a:r>
              <a:rPr lang="en-GB" dirty="0"/>
              <a:t>, COUNT(*) FROM </a:t>
            </a:r>
            <a:r>
              <a:rPr lang="en-GB" dirty="0" err="1"/>
              <a:t>dublin_crime</a:t>
            </a:r>
            <a:r>
              <a:rPr lang="en-GB" dirty="0"/>
              <a:t> GROUP BY geom.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Buffer Analysis:</a:t>
            </a:r>
            <a:r>
              <a:rPr lang="en-GB" dirty="0"/>
              <a:t> SELECT b.name, </a:t>
            </a:r>
            <a:r>
              <a:rPr lang="en-GB" dirty="0" err="1"/>
              <a:t>c.geom</a:t>
            </a:r>
            <a:r>
              <a:rPr lang="en-GB" dirty="0"/>
              <a:t> FROM </a:t>
            </a:r>
            <a:r>
              <a:rPr lang="en-GB" dirty="0" err="1"/>
              <a:t>buildings_dublin</a:t>
            </a:r>
            <a:r>
              <a:rPr lang="en-GB" dirty="0"/>
              <a:t> b JOIN </a:t>
            </a:r>
            <a:r>
              <a:rPr lang="en-GB" dirty="0" err="1"/>
              <a:t>dublin_crime</a:t>
            </a:r>
            <a:r>
              <a:rPr lang="en-GB" dirty="0"/>
              <a:t> c ON </a:t>
            </a:r>
            <a:r>
              <a:rPr lang="en-GB" dirty="0" err="1"/>
              <a:t>ST_DWithin</a:t>
            </a:r>
            <a:r>
              <a:rPr lang="en-GB" dirty="0"/>
              <a:t>(</a:t>
            </a:r>
            <a:r>
              <a:rPr lang="en-GB" dirty="0" err="1"/>
              <a:t>b.geom</a:t>
            </a:r>
            <a:r>
              <a:rPr lang="en-GB" dirty="0"/>
              <a:t>, </a:t>
            </a:r>
            <a:r>
              <a:rPr lang="en-GB" dirty="0" err="1"/>
              <a:t>c.geom</a:t>
            </a:r>
            <a:r>
              <a:rPr lang="en-GB" dirty="0"/>
              <a:t>, 500).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PostgreSQL Views: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Created views for each analysis in PostgreSQL and visualised it in QGIS.</a:t>
            </a:r>
          </a:p>
        </p:txBody>
      </p:sp>
      <p:sp>
        <p:nvSpPr>
          <p:cNvPr id="264" name="Google Shape;264;p43">
            <a:extLst>
              <a:ext uri="{FF2B5EF4-FFF2-40B4-BE49-F238E27FC236}">
                <a16:creationId xmlns:a16="http://schemas.microsoft.com/office/drawing/2014/main" id="{9E7F96AD-B64D-DECD-066B-8A340A3B4A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Spatial Queries and Insights</a:t>
            </a:r>
            <a:endParaRPr sz="4000" dirty="0"/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9CB6E4E3-19B3-A558-74E1-2275A340B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484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41"/>
    </mc:Choice>
    <mc:Fallback>
      <p:transition spd="slow" advTm="17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DCD65E63-9259-F8F8-B6BC-64D4B48D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>
            <a:extLst>
              <a:ext uri="{FF2B5EF4-FFF2-40B4-BE49-F238E27FC236}">
                <a16:creationId xmlns:a16="http://schemas.microsoft.com/office/drawing/2014/main" id="{FB763932-70F6-1A3E-729A-464C74BA3C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1600213"/>
            <a:ext cx="5930100" cy="3008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project demonstrated the power of spatial analysis to uncover patterns in crime distribution and its relationship with infrastructure.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Key Observations: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Dublin City Council has the highest crime density.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Heatmap and choropleth maps highlight urban core as the focal point for incidents.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Buffer analysis shows: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dirty="0"/>
              <a:t>High proximity to pubs, bars, and casinos in crime-dense areas.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dirty="0"/>
              <a:t>Schools, colleges and universities are often near crime spots, requiring preventive measures. Additionally, they could be contributing to the occurrence of crimes.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dirty="0"/>
              <a:t>Spatial analysis suggests resource allocation should prioritize central Dublin.</a:t>
            </a:r>
          </a:p>
        </p:txBody>
      </p:sp>
      <p:sp>
        <p:nvSpPr>
          <p:cNvPr id="264" name="Google Shape;264;p43">
            <a:extLst>
              <a:ext uri="{FF2B5EF4-FFF2-40B4-BE49-F238E27FC236}">
                <a16:creationId xmlns:a16="http://schemas.microsoft.com/office/drawing/2014/main" id="{2DB6D3BB-6607-D0A7-44BA-EA70D0F761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Conclusion</a:t>
            </a:r>
            <a:endParaRPr sz="4000" dirty="0"/>
          </a:p>
        </p:txBody>
      </p:sp>
      <p:pic>
        <p:nvPicPr>
          <p:cNvPr id="44" name="Video 43">
            <a:hlinkClick r:id="" action="ppaction://media"/>
            <a:extLst>
              <a:ext uri="{FF2B5EF4-FFF2-40B4-BE49-F238E27FC236}">
                <a16:creationId xmlns:a16="http://schemas.microsoft.com/office/drawing/2014/main" id="{276A2421-EF48-9C60-4E86-149EE4183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574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66"/>
    </mc:Choice>
    <mc:Fallback>
      <p:transition spd="slow" advTm="55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1147</Words>
  <Application>Microsoft Office PowerPoint</Application>
  <PresentationFormat>On-screen Show (16:9)</PresentationFormat>
  <Paragraphs>145</Paragraphs>
  <Slides>9</Slides>
  <Notes>9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Alexandria Medium</vt:lpstr>
      <vt:lpstr>Albert Sans</vt:lpstr>
      <vt:lpstr>Arial</vt:lpstr>
      <vt:lpstr>Lead Funnel by Slidesgo</vt:lpstr>
      <vt:lpstr>Crimes in Dublin Council</vt:lpstr>
      <vt:lpstr>Introduction</vt:lpstr>
      <vt:lpstr>Data Overview</vt:lpstr>
      <vt:lpstr>Administrative Boundaries</vt:lpstr>
      <vt:lpstr>Crime Statistics by Region</vt:lpstr>
      <vt:lpstr>Heatmap of Crime Incidents</vt:lpstr>
      <vt:lpstr>Buffer Analysis of Crime and Buildings</vt:lpstr>
      <vt:lpstr>Spatial Queries and Insights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SHISHIR ASHOKA CHANDRA MOULI</cp:lastModifiedBy>
  <cp:revision>1</cp:revision>
  <dcterms:modified xsi:type="dcterms:W3CDTF">2025-01-09T22:23:56Z</dcterms:modified>
</cp:coreProperties>
</file>